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60" r:id="rId2"/>
    <p:sldId id="259" r:id="rId3"/>
    <p:sldId id="257" r:id="rId4"/>
    <p:sldId id="258"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6" autoAdjust="0"/>
    <p:restoredTop sz="94660"/>
  </p:normalViewPr>
  <p:slideViewPr>
    <p:cSldViewPr snapToGrid="0">
      <p:cViewPr varScale="1">
        <p:scale>
          <a:sx n="79" d="100"/>
          <a:sy n="79" d="100"/>
        </p:scale>
        <p:origin x="86" y="2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A76B4D6-F45D-41C9-B418-392A2FCA1EFF}" type="datetimeFigureOut">
              <a:rPr lang="en-GB" smtClean="0"/>
              <a:t>23/02/2021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6EE016-1164-4C7D-9AA9-E83D0160592C}" type="slidenum">
              <a:rPr lang="en-GB" smtClean="0"/>
              <a:t>‹#›</a:t>
            </a:fld>
            <a:endParaRPr lang="en-GB"/>
          </a:p>
        </p:txBody>
      </p:sp>
    </p:spTree>
    <p:extLst>
      <p:ext uri="{BB962C8B-B14F-4D97-AF65-F5344CB8AC3E}">
        <p14:creationId xmlns:p14="http://schemas.microsoft.com/office/powerpoint/2010/main" val="223496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76B4D6-F45D-41C9-B418-392A2FCA1EFF}"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EE016-1164-4C7D-9AA9-E83D0160592C}" type="slidenum">
              <a:rPr lang="en-GB" smtClean="0"/>
              <a:t>‹#›</a:t>
            </a:fld>
            <a:endParaRPr lang="en-GB"/>
          </a:p>
        </p:txBody>
      </p:sp>
    </p:spTree>
    <p:extLst>
      <p:ext uri="{BB962C8B-B14F-4D97-AF65-F5344CB8AC3E}">
        <p14:creationId xmlns:p14="http://schemas.microsoft.com/office/powerpoint/2010/main" val="268868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76B4D6-F45D-41C9-B418-392A2FCA1EFF}"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EE016-1164-4C7D-9AA9-E83D0160592C}" type="slidenum">
              <a:rPr lang="en-GB" smtClean="0"/>
              <a:t>‹#›</a:t>
            </a:fld>
            <a:endParaRPr lang="en-GB"/>
          </a:p>
        </p:txBody>
      </p:sp>
    </p:spTree>
    <p:extLst>
      <p:ext uri="{BB962C8B-B14F-4D97-AF65-F5344CB8AC3E}">
        <p14:creationId xmlns:p14="http://schemas.microsoft.com/office/powerpoint/2010/main" val="364927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76B4D6-F45D-41C9-B418-392A2FCA1EFF}"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EE016-1164-4C7D-9AA9-E83D0160592C}" type="slidenum">
              <a:rPr lang="en-GB" smtClean="0"/>
              <a:t>‹#›</a:t>
            </a:fld>
            <a:endParaRPr lang="en-GB"/>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99951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76B4D6-F45D-41C9-B418-392A2FCA1EFF}"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EE016-1164-4C7D-9AA9-E83D0160592C}" type="slidenum">
              <a:rPr lang="en-GB" smtClean="0"/>
              <a:t>‹#›</a:t>
            </a:fld>
            <a:endParaRPr lang="en-GB"/>
          </a:p>
        </p:txBody>
      </p:sp>
    </p:spTree>
    <p:extLst>
      <p:ext uri="{BB962C8B-B14F-4D97-AF65-F5344CB8AC3E}">
        <p14:creationId xmlns:p14="http://schemas.microsoft.com/office/powerpoint/2010/main" val="3948147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A76B4D6-F45D-41C9-B418-392A2FCA1EFF}" type="datetimeFigureOut">
              <a:rPr lang="en-GB" smtClean="0"/>
              <a:t>23/02/2021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6EE016-1164-4C7D-9AA9-E83D0160592C}" type="slidenum">
              <a:rPr lang="en-GB" smtClean="0"/>
              <a:t>‹#›</a:t>
            </a:fld>
            <a:endParaRPr lang="en-GB"/>
          </a:p>
        </p:txBody>
      </p:sp>
    </p:spTree>
    <p:extLst>
      <p:ext uri="{BB962C8B-B14F-4D97-AF65-F5344CB8AC3E}">
        <p14:creationId xmlns:p14="http://schemas.microsoft.com/office/powerpoint/2010/main" val="2178629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A76B4D6-F45D-41C9-B418-392A2FCA1EFF}" type="datetimeFigureOut">
              <a:rPr lang="en-GB" smtClean="0"/>
              <a:t>23/02/2021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6EE016-1164-4C7D-9AA9-E83D0160592C}" type="slidenum">
              <a:rPr lang="en-GB" smtClean="0"/>
              <a:t>‹#›</a:t>
            </a:fld>
            <a:endParaRPr lang="en-GB"/>
          </a:p>
        </p:txBody>
      </p:sp>
    </p:spTree>
    <p:extLst>
      <p:ext uri="{BB962C8B-B14F-4D97-AF65-F5344CB8AC3E}">
        <p14:creationId xmlns:p14="http://schemas.microsoft.com/office/powerpoint/2010/main" val="1481606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76B4D6-F45D-41C9-B418-392A2FCA1EFF}"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EE016-1164-4C7D-9AA9-E83D0160592C}" type="slidenum">
              <a:rPr lang="en-GB" smtClean="0"/>
              <a:t>‹#›</a:t>
            </a:fld>
            <a:endParaRPr lang="en-GB"/>
          </a:p>
        </p:txBody>
      </p:sp>
    </p:spTree>
    <p:extLst>
      <p:ext uri="{BB962C8B-B14F-4D97-AF65-F5344CB8AC3E}">
        <p14:creationId xmlns:p14="http://schemas.microsoft.com/office/powerpoint/2010/main" val="292875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76B4D6-F45D-41C9-B418-392A2FCA1EFF}"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EE016-1164-4C7D-9AA9-E83D0160592C}" type="slidenum">
              <a:rPr lang="en-GB" smtClean="0"/>
              <a:t>‹#›</a:t>
            </a:fld>
            <a:endParaRPr lang="en-GB"/>
          </a:p>
        </p:txBody>
      </p:sp>
    </p:spTree>
    <p:extLst>
      <p:ext uri="{BB962C8B-B14F-4D97-AF65-F5344CB8AC3E}">
        <p14:creationId xmlns:p14="http://schemas.microsoft.com/office/powerpoint/2010/main" val="258358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76B4D6-F45D-41C9-B418-392A2FCA1EFF}"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EE016-1164-4C7D-9AA9-E83D0160592C}" type="slidenum">
              <a:rPr lang="en-GB" smtClean="0"/>
              <a:t>‹#›</a:t>
            </a:fld>
            <a:endParaRPr lang="en-GB"/>
          </a:p>
        </p:txBody>
      </p:sp>
    </p:spTree>
    <p:extLst>
      <p:ext uri="{BB962C8B-B14F-4D97-AF65-F5344CB8AC3E}">
        <p14:creationId xmlns:p14="http://schemas.microsoft.com/office/powerpoint/2010/main" val="180724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76B4D6-F45D-41C9-B418-392A2FCA1EFF}"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EE016-1164-4C7D-9AA9-E83D0160592C}" type="slidenum">
              <a:rPr lang="en-GB" smtClean="0"/>
              <a:t>‹#›</a:t>
            </a:fld>
            <a:endParaRPr lang="en-GB"/>
          </a:p>
        </p:txBody>
      </p:sp>
    </p:spTree>
    <p:extLst>
      <p:ext uri="{BB962C8B-B14F-4D97-AF65-F5344CB8AC3E}">
        <p14:creationId xmlns:p14="http://schemas.microsoft.com/office/powerpoint/2010/main" val="225535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76B4D6-F45D-41C9-B418-392A2FCA1EFF}"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EE016-1164-4C7D-9AA9-E83D0160592C}" type="slidenum">
              <a:rPr lang="en-GB" smtClean="0"/>
              <a:t>‹#›</a:t>
            </a:fld>
            <a:endParaRPr lang="en-GB"/>
          </a:p>
        </p:txBody>
      </p:sp>
    </p:spTree>
    <p:extLst>
      <p:ext uri="{BB962C8B-B14F-4D97-AF65-F5344CB8AC3E}">
        <p14:creationId xmlns:p14="http://schemas.microsoft.com/office/powerpoint/2010/main" val="9530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76B4D6-F45D-41C9-B418-392A2FCA1EFF}" type="datetimeFigureOut">
              <a:rPr lang="en-GB" smtClean="0"/>
              <a:t>23/02/2021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6EE016-1164-4C7D-9AA9-E83D0160592C}" type="slidenum">
              <a:rPr lang="en-GB" smtClean="0"/>
              <a:t>‹#›</a:t>
            </a:fld>
            <a:endParaRPr lang="en-GB"/>
          </a:p>
        </p:txBody>
      </p:sp>
    </p:spTree>
    <p:extLst>
      <p:ext uri="{BB962C8B-B14F-4D97-AF65-F5344CB8AC3E}">
        <p14:creationId xmlns:p14="http://schemas.microsoft.com/office/powerpoint/2010/main" val="243065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76B4D6-F45D-41C9-B418-392A2FCA1EFF}" type="datetimeFigureOut">
              <a:rPr lang="en-GB" smtClean="0"/>
              <a:t>23/02/2021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6EE016-1164-4C7D-9AA9-E83D0160592C}" type="slidenum">
              <a:rPr lang="en-GB" smtClean="0"/>
              <a:t>‹#›</a:t>
            </a:fld>
            <a:endParaRPr lang="en-GB"/>
          </a:p>
        </p:txBody>
      </p:sp>
    </p:spTree>
    <p:extLst>
      <p:ext uri="{BB962C8B-B14F-4D97-AF65-F5344CB8AC3E}">
        <p14:creationId xmlns:p14="http://schemas.microsoft.com/office/powerpoint/2010/main" val="37923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6B4D6-F45D-41C9-B418-392A2FCA1EFF}" type="datetimeFigureOut">
              <a:rPr lang="en-GB" smtClean="0"/>
              <a:t>23/02/2021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6EE016-1164-4C7D-9AA9-E83D0160592C}" type="slidenum">
              <a:rPr lang="en-GB" smtClean="0"/>
              <a:t>‹#›</a:t>
            </a:fld>
            <a:endParaRPr lang="en-GB"/>
          </a:p>
        </p:txBody>
      </p:sp>
    </p:spTree>
    <p:extLst>
      <p:ext uri="{BB962C8B-B14F-4D97-AF65-F5344CB8AC3E}">
        <p14:creationId xmlns:p14="http://schemas.microsoft.com/office/powerpoint/2010/main" val="423761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76B4D6-F45D-41C9-B418-392A2FCA1EFF}"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EE016-1164-4C7D-9AA9-E83D0160592C}" type="slidenum">
              <a:rPr lang="en-GB" smtClean="0"/>
              <a:t>‹#›</a:t>
            </a:fld>
            <a:endParaRPr lang="en-GB"/>
          </a:p>
        </p:txBody>
      </p:sp>
    </p:spTree>
    <p:extLst>
      <p:ext uri="{BB962C8B-B14F-4D97-AF65-F5344CB8AC3E}">
        <p14:creationId xmlns:p14="http://schemas.microsoft.com/office/powerpoint/2010/main" val="115558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76B4D6-F45D-41C9-B418-392A2FCA1EFF}"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EE016-1164-4C7D-9AA9-E83D0160592C}" type="slidenum">
              <a:rPr lang="en-GB" smtClean="0"/>
              <a:t>‹#›</a:t>
            </a:fld>
            <a:endParaRPr lang="en-GB"/>
          </a:p>
        </p:txBody>
      </p:sp>
    </p:spTree>
    <p:extLst>
      <p:ext uri="{BB962C8B-B14F-4D97-AF65-F5344CB8AC3E}">
        <p14:creationId xmlns:p14="http://schemas.microsoft.com/office/powerpoint/2010/main" val="5050503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A76B4D6-F45D-41C9-B418-392A2FCA1EFF}" type="datetimeFigureOut">
              <a:rPr lang="en-GB" smtClean="0"/>
              <a:t>23/02/2021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36EE016-1164-4C7D-9AA9-E83D0160592C}" type="slidenum">
              <a:rPr lang="en-GB" smtClean="0"/>
              <a:t>‹#›</a:t>
            </a:fld>
            <a:endParaRPr lang="en-GB"/>
          </a:p>
        </p:txBody>
      </p:sp>
    </p:spTree>
    <p:extLst>
      <p:ext uri="{BB962C8B-B14F-4D97-AF65-F5344CB8AC3E}">
        <p14:creationId xmlns:p14="http://schemas.microsoft.com/office/powerpoint/2010/main" val="3833496142"/>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hyperlink" Target="https://www.mentalhealth.org.uk/campaigns/world-mental-health-day" TargetMode="External"/><Relationship Id="rId13" Type="http://schemas.openxmlformats.org/officeDocument/2006/relationships/hyperlink" Target="https://www.southglos.gov.uk/leisure-and-culture/libraries/recommended-booklist/reading-well/" TargetMode="External"/><Relationship Id="rId1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hyperlink" Target="https://www.childrensmentalhealthweek.org.uk/" TargetMode="External"/><Relationship Id="rId12" Type="http://schemas.openxmlformats.org/officeDocument/2006/relationships/hyperlink" Target="https://sites.southglos.gov.uk/mind-you/" TargetMode="External"/><Relationship Id="rId17" Type="http://schemas.openxmlformats.org/officeDocument/2006/relationships/image" Target="../media/image30.png"/><Relationship Id="rId2" Type="http://schemas.openxmlformats.org/officeDocument/2006/relationships/image" Target="../media/image24.png"/><Relationship Id="rId16" Type="http://schemas.openxmlformats.org/officeDocument/2006/relationships/image" Target="../media/image29.emf"/><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hyperlink" Target="https://www.happinesslab.fm/" TargetMode="External"/><Relationship Id="rId5" Type="http://schemas.openxmlformats.org/officeDocument/2006/relationships/image" Target="../media/image3.png"/><Relationship Id="rId15" Type="http://schemas.openxmlformats.org/officeDocument/2006/relationships/image" Target="../media/image28.png"/><Relationship Id="rId10" Type="http://schemas.openxmlformats.org/officeDocument/2006/relationships/hyperlink" Target="https://www.sgscol.ac.uk/study/online/l2-certificate-understanding-children-and-young-peoples-mental-health" TargetMode="External"/><Relationship Id="rId4" Type="http://schemas.openxmlformats.org/officeDocument/2006/relationships/image" Target="../media/image22.png"/><Relationship Id="rId9" Type="http://schemas.openxmlformats.org/officeDocument/2006/relationships/hyperlink" Target="https://www.mentalhealth.org.uk/campaigns/mental-health-awareness-week" TargetMode="External"/><Relationship Id="rId14" Type="http://schemas.openxmlformats.org/officeDocument/2006/relationships/image" Target="../media/image27.emf"/></Relationships>
</file>

<file path=ppt/slides/_rels/slide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727" y="233464"/>
            <a:ext cx="10058400" cy="628373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7151" y="233464"/>
            <a:ext cx="3545145" cy="351415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35" y="184657"/>
            <a:ext cx="1833496" cy="1150811"/>
          </a:xfrm>
          <a:prstGeom prst="rect">
            <a:avLst/>
          </a:prstGeom>
        </p:spPr>
      </p:pic>
    </p:spTree>
    <p:extLst>
      <p:ext uri="{BB962C8B-B14F-4D97-AF65-F5344CB8AC3E}">
        <p14:creationId xmlns:p14="http://schemas.microsoft.com/office/powerpoint/2010/main" val="183050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3"/>
                                        </p:tgtEl>
                                      </p:cBhvr>
                                    </p:animEffect>
                                    <p:anim calcmode="lin" valueType="num">
                                      <p:cBhvr>
                                        <p:cTn id="7"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14" dur="26">
                                          <p:stCondLst>
                                            <p:cond delay="620"/>
                                          </p:stCondLst>
                                        </p:cTn>
                                        <p:tgtEl>
                                          <p:spTgt spid="3"/>
                                        </p:tgtEl>
                                      </p:cBhvr>
                                      <p:to x="100000" y="60000"/>
                                    </p:animScale>
                                    <p:animScale>
                                      <p:cBhvr>
                                        <p:cTn id="15" dur="166" decel="50000">
                                          <p:stCondLst>
                                            <p:cond delay="646"/>
                                          </p:stCondLst>
                                        </p:cTn>
                                        <p:tgtEl>
                                          <p:spTgt spid="3"/>
                                        </p:tgtEl>
                                      </p:cBhvr>
                                      <p:to x="100000" y="100000"/>
                                    </p:animScale>
                                    <p:animScale>
                                      <p:cBhvr>
                                        <p:cTn id="16" dur="26">
                                          <p:stCondLst>
                                            <p:cond delay="1312"/>
                                          </p:stCondLst>
                                        </p:cTn>
                                        <p:tgtEl>
                                          <p:spTgt spid="3"/>
                                        </p:tgtEl>
                                      </p:cBhvr>
                                      <p:to x="100000" y="80000"/>
                                    </p:animScale>
                                    <p:animScale>
                                      <p:cBhvr>
                                        <p:cTn id="17" dur="166" decel="50000">
                                          <p:stCondLst>
                                            <p:cond delay="1338"/>
                                          </p:stCondLst>
                                        </p:cTn>
                                        <p:tgtEl>
                                          <p:spTgt spid="3"/>
                                        </p:tgtEl>
                                      </p:cBhvr>
                                      <p:to x="100000" y="100000"/>
                                    </p:animScale>
                                    <p:animScale>
                                      <p:cBhvr>
                                        <p:cTn id="18" dur="26">
                                          <p:stCondLst>
                                            <p:cond delay="1642"/>
                                          </p:stCondLst>
                                        </p:cTn>
                                        <p:tgtEl>
                                          <p:spTgt spid="3"/>
                                        </p:tgtEl>
                                      </p:cBhvr>
                                      <p:to x="100000" y="90000"/>
                                    </p:animScale>
                                    <p:animScale>
                                      <p:cBhvr>
                                        <p:cTn id="19" dur="166" decel="50000">
                                          <p:stCondLst>
                                            <p:cond delay="1668"/>
                                          </p:stCondLst>
                                        </p:cTn>
                                        <p:tgtEl>
                                          <p:spTgt spid="3"/>
                                        </p:tgtEl>
                                      </p:cBhvr>
                                      <p:to x="100000" y="100000"/>
                                    </p:animScale>
                                    <p:animScale>
                                      <p:cBhvr>
                                        <p:cTn id="20" dur="26">
                                          <p:stCondLst>
                                            <p:cond delay="1808"/>
                                          </p:stCondLst>
                                        </p:cTn>
                                        <p:tgtEl>
                                          <p:spTgt spid="3"/>
                                        </p:tgtEl>
                                      </p:cBhvr>
                                      <p:to x="100000" y="95000"/>
                                    </p:animScale>
                                    <p:animScale>
                                      <p:cBhvr>
                                        <p:cTn id="21" dur="166" decel="50000">
                                          <p:stCondLst>
                                            <p:cond delay="1834"/>
                                          </p:stCondLst>
                                        </p:cTn>
                                        <p:tgtEl>
                                          <p:spTgt spid="3"/>
                                        </p:tgtEl>
                                      </p:cBhvr>
                                      <p:to x="100000" y="100000"/>
                                    </p:animScale>
                                    <p:set>
                                      <p:cBhvr>
                                        <p:cTn id="22"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4255" y="1770019"/>
            <a:ext cx="3603686" cy="3747833"/>
          </a:xfrm>
          <a:prstGeom prst="rect">
            <a:avLst/>
          </a:prstGeom>
        </p:spPr>
      </p:pic>
      <p:sp>
        <p:nvSpPr>
          <p:cNvPr id="3" name="TextBox 2"/>
          <p:cNvSpPr txBox="1"/>
          <p:nvPr/>
        </p:nvSpPr>
        <p:spPr>
          <a:xfrm>
            <a:off x="1050586" y="612843"/>
            <a:ext cx="7762673" cy="2308324"/>
          </a:xfrm>
          <a:prstGeom prst="rect">
            <a:avLst/>
          </a:prstGeom>
          <a:noFill/>
        </p:spPr>
        <p:txBody>
          <a:bodyPr wrap="square" rtlCol="0">
            <a:spAutoFit/>
          </a:bodyPr>
          <a:lstStyle/>
          <a:p>
            <a:pPr marL="285750" indent="-285750">
              <a:buFont typeface="Arial" panose="020B0604020202020204" pitchFamily="34" charset="0"/>
              <a:buChar char="•"/>
            </a:pPr>
            <a:r>
              <a:rPr lang="en-GB" sz="3600" dirty="0" smtClean="0"/>
              <a:t>Staff sports teams </a:t>
            </a:r>
          </a:p>
          <a:p>
            <a:pPr marL="285750" indent="-285750">
              <a:buFont typeface="Arial" panose="020B0604020202020204" pitchFamily="34" charset="0"/>
              <a:buChar char="•"/>
            </a:pPr>
            <a:r>
              <a:rPr lang="en-GB" sz="3600" dirty="0" smtClean="0"/>
              <a:t>Regular </a:t>
            </a:r>
            <a:r>
              <a:rPr lang="en-GB" sz="3600" dirty="0" err="1" smtClean="0"/>
              <a:t>whats</a:t>
            </a:r>
            <a:r>
              <a:rPr lang="en-GB" sz="3600" dirty="0" smtClean="0"/>
              <a:t> app recommendations</a:t>
            </a:r>
          </a:p>
          <a:p>
            <a:pPr marL="285750" indent="-285750">
              <a:buFont typeface="Arial" panose="020B0604020202020204" pitchFamily="34" charset="0"/>
              <a:buChar char="•"/>
            </a:pPr>
            <a:endParaRPr lang="en-GB" sz="3600" dirty="0" smtClean="0"/>
          </a:p>
          <a:p>
            <a:pPr marL="285750" indent="-285750">
              <a:buFont typeface="Arial" panose="020B0604020202020204" pitchFamily="34" charset="0"/>
              <a:buChar char="•"/>
            </a:pPr>
            <a:endParaRPr lang="en-GB"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591" y="2921167"/>
            <a:ext cx="4568757" cy="3426568"/>
          </a:xfrm>
          <a:prstGeom prst="rect">
            <a:avLst/>
          </a:prstGeom>
        </p:spPr>
      </p:pic>
      <p:pic>
        <p:nvPicPr>
          <p:cNvPr id="5" name="Picture 4"/>
          <p:cNvPicPr>
            <a:picLocks noChangeAspect="1"/>
          </p:cNvPicPr>
          <p:nvPr/>
        </p:nvPicPr>
        <p:blipFill>
          <a:blip r:embed="rId4"/>
          <a:stretch>
            <a:fillRect/>
          </a:stretch>
        </p:blipFill>
        <p:spPr>
          <a:xfrm>
            <a:off x="6673175" y="3550594"/>
            <a:ext cx="5123234" cy="2881819"/>
          </a:xfrm>
          <a:prstGeom prst="rect">
            <a:avLst/>
          </a:prstGeom>
        </p:spPr>
      </p:pic>
    </p:spTree>
    <p:extLst>
      <p:ext uri="{BB962C8B-B14F-4D97-AF65-F5344CB8AC3E}">
        <p14:creationId xmlns:p14="http://schemas.microsoft.com/office/powerpoint/2010/main" val="263380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56" presetClass="path" presetSubtype="0" accel="50000" decel="50000" fill="hold" nodeType="afterEffect">
                                  <p:stCondLst>
                                    <p:cond delay="0"/>
                                  </p:stCondLst>
                                  <p:childTnLst>
                                    <p:animMotion origin="layout" path="M 1.04167E-6 0 L 0.36693 -0.25463 " pathEditMode="relative" rAng="0" ptsTypes="AA">
                                      <p:cBhvr>
                                        <p:cTn id="17" dur="2000" fill="hold"/>
                                        <p:tgtEl>
                                          <p:spTgt spid="2"/>
                                        </p:tgtEl>
                                        <p:attrNameLst>
                                          <p:attrName>ppt_x</p:attrName>
                                          <p:attrName>ppt_y</p:attrName>
                                        </p:attrNameLst>
                                      </p:cBhvr>
                                      <p:rCtr x="18346" y="-12731"/>
                                    </p:animMotion>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990" y="2743200"/>
            <a:ext cx="3731730" cy="38809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475" y="2986391"/>
            <a:ext cx="3483876" cy="35019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4281" y="3151033"/>
            <a:ext cx="3497667" cy="347316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8579" y="340469"/>
            <a:ext cx="3579778" cy="354848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9157" y="340467"/>
            <a:ext cx="3685788" cy="3543789"/>
          </a:xfrm>
          <a:prstGeom prst="rect">
            <a:avLst/>
          </a:prstGeom>
        </p:spPr>
      </p:pic>
      <p:sp>
        <p:nvSpPr>
          <p:cNvPr id="8" name="Oval 7"/>
          <p:cNvSpPr/>
          <p:nvPr/>
        </p:nvSpPr>
        <p:spPr>
          <a:xfrm>
            <a:off x="3797746" y="1001220"/>
            <a:ext cx="4274177" cy="4299626"/>
          </a:xfrm>
          <a:prstGeom prst="ellips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6600" b="1" dirty="0">
              <a:solidFill>
                <a:schemeClr val="bg1"/>
              </a:solidFill>
            </a:endParaRPr>
          </a:p>
        </p:txBody>
      </p:sp>
      <p:sp>
        <p:nvSpPr>
          <p:cNvPr id="9" name="Cloud Callout 8"/>
          <p:cNvSpPr/>
          <p:nvPr/>
        </p:nvSpPr>
        <p:spPr>
          <a:xfrm>
            <a:off x="4844896" y="3108889"/>
            <a:ext cx="2347579" cy="1334806"/>
          </a:xfrm>
          <a:prstGeom prst="cloudCallout">
            <a:avLst>
              <a:gd name="adj1" fmla="val -49678"/>
              <a:gd name="adj2" fmla="val 6704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506553" y="2140085"/>
            <a:ext cx="2880589" cy="1292662"/>
          </a:xfrm>
          <a:prstGeom prst="rect">
            <a:avLst/>
          </a:prstGeom>
          <a:noFill/>
        </p:spPr>
        <p:txBody>
          <a:bodyPr wrap="square" rtlCol="0">
            <a:spAutoFit/>
          </a:bodyPr>
          <a:lstStyle/>
          <a:p>
            <a:pPr algn="ctr"/>
            <a:r>
              <a:rPr lang="en-GB" sz="6000" b="1" dirty="0"/>
              <a:t>JOIN IN</a:t>
            </a:r>
          </a:p>
          <a:p>
            <a:endParaRPr lang="en-GB" dirty="0"/>
          </a:p>
        </p:txBody>
      </p:sp>
      <p:sp>
        <p:nvSpPr>
          <p:cNvPr id="2" name="TextBox 1"/>
          <p:cNvSpPr txBox="1"/>
          <p:nvPr/>
        </p:nvSpPr>
        <p:spPr>
          <a:xfrm>
            <a:off x="85820" y="203406"/>
            <a:ext cx="10066842" cy="5139869"/>
          </a:xfrm>
          <a:prstGeom prst="rect">
            <a:avLst/>
          </a:prstGeom>
          <a:solidFill>
            <a:schemeClr val="accent1">
              <a:lumMod val="75000"/>
            </a:schemeClr>
          </a:solidFill>
          <a:ln>
            <a:solidFill>
              <a:schemeClr val="accent2">
                <a:lumMod val="75000"/>
              </a:schemeClr>
            </a:solidFill>
          </a:ln>
        </p:spPr>
        <p:txBody>
          <a:bodyPr wrap="square" rtlCol="0">
            <a:spAutoFit/>
          </a:bodyPr>
          <a:lstStyle/>
          <a:p>
            <a:pPr marL="342900" indent="-342900">
              <a:buFont typeface="Arial" panose="020B0604020202020204" pitchFamily="34" charset="0"/>
              <a:buChar char="•"/>
            </a:pPr>
            <a:r>
              <a:rPr lang="en-GB" sz="2000" dirty="0" smtClean="0"/>
              <a:t>Children’s Mental Health Week – 1 – 7</a:t>
            </a:r>
            <a:r>
              <a:rPr lang="en-GB" sz="2000" baseline="30000" dirty="0" smtClean="0"/>
              <a:t>th</a:t>
            </a:r>
            <a:r>
              <a:rPr lang="en-GB" sz="2000" dirty="0" smtClean="0"/>
              <a:t> February 2021</a:t>
            </a:r>
            <a:r>
              <a:rPr lang="en-GB" sz="2000" dirty="0"/>
              <a:t>. </a:t>
            </a:r>
            <a:r>
              <a:rPr lang="en-GB" sz="2000" dirty="0">
                <a:hlinkClick r:id="rId7"/>
              </a:rPr>
              <a:t>https://</a:t>
            </a:r>
            <a:r>
              <a:rPr lang="en-GB" sz="2000" dirty="0" smtClean="0">
                <a:hlinkClick r:id="rId7"/>
              </a:rPr>
              <a:t>www.childrensmentalhealthweek.org.uk/</a:t>
            </a:r>
            <a:endParaRPr lang="en-GB" sz="2000" dirty="0" smtClean="0"/>
          </a:p>
          <a:p>
            <a:pPr marL="342900" indent="-342900">
              <a:buFont typeface="Arial" panose="020B0604020202020204" pitchFamily="34" charset="0"/>
              <a:buChar char="•"/>
            </a:pPr>
            <a:r>
              <a:rPr lang="en-GB" sz="2000" dirty="0" smtClean="0"/>
              <a:t>World </a:t>
            </a:r>
            <a:r>
              <a:rPr lang="en-GB" sz="2000" dirty="0" smtClean="0"/>
              <a:t>Mental Health Day – 10</a:t>
            </a:r>
            <a:r>
              <a:rPr lang="en-GB" sz="2000" baseline="30000" dirty="0" smtClean="0"/>
              <a:t>th</a:t>
            </a:r>
            <a:r>
              <a:rPr lang="en-GB" sz="2000" dirty="0" smtClean="0"/>
              <a:t> </a:t>
            </a:r>
            <a:r>
              <a:rPr lang="en-GB" sz="2000" dirty="0"/>
              <a:t>October 2021. </a:t>
            </a:r>
            <a:r>
              <a:rPr lang="en-GB" sz="2000" dirty="0">
                <a:hlinkClick r:id="rId8"/>
              </a:rPr>
              <a:t>https://</a:t>
            </a:r>
            <a:r>
              <a:rPr lang="en-GB" sz="2000" dirty="0" smtClean="0">
                <a:hlinkClick r:id="rId8"/>
              </a:rPr>
              <a:t>www.mentalhealth.org.uk/campaigns/world-mental-health-day</a:t>
            </a:r>
            <a:endParaRPr lang="en-GB" sz="2000" dirty="0" smtClean="0"/>
          </a:p>
          <a:p>
            <a:pPr marL="342900" indent="-342900">
              <a:buFont typeface="Arial" panose="020B0604020202020204" pitchFamily="34" charset="0"/>
              <a:buChar char="•"/>
            </a:pPr>
            <a:r>
              <a:rPr lang="en-GB" sz="2000" dirty="0" smtClean="0"/>
              <a:t>Mental Health Awareness Week – 10</a:t>
            </a:r>
            <a:r>
              <a:rPr lang="en-GB" sz="2000" baseline="30000" dirty="0" smtClean="0"/>
              <a:t>th</a:t>
            </a:r>
            <a:r>
              <a:rPr lang="en-GB" sz="2000" dirty="0" smtClean="0"/>
              <a:t> – 16</a:t>
            </a:r>
            <a:r>
              <a:rPr lang="en-GB" sz="2000" baseline="30000" dirty="0" smtClean="0"/>
              <a:t>th</a:t>
            </a:r>
            <a:r>
              <a:rPr lang="en-GB" sz="2000" dirty="0"/>
              <a:t> May 2021. </a:t>
            </a:r>
            <a:r>
              <a:rPr lang="en-GB" sz="2000" dirty="0">
                <a:hlinkClick r:id="rId9"/>
              </a:rPr>
              <a:t>https://</a:t>
            </a:r>
            <a:r>
              <a:rPr lang="en-GB" sz="2000" dirty="0" smtClean="0">
                <a:hlinkClick r:id="rId9"/>
              </a:rPr>
              <a:t>www.mentalhealth.org.uk/campaigns/mental-health-awareness-week</a:t>
            </a:r>
            <a:endParaRPr lang="en-GB" sz="2000" dirty="0"/>
          </a:p>
          <a:p>
            <a:pPr marL="342900" indent="-342900">
              <a:buFont typeface="Arial" panose="020B0604020202020204" pitchFamily="34" charset="0"/>
              <a:buChar char="•"/>
            </a:pPr>
            <a:r>
              <a:rPr lang="en-GB" sz="2000" dirty="0"/>
              <a:t>TQUK Level 2 Certificate in Understanding Children and Young People's Mental Health – free with SGS Online Learning. </a:t>
            </a:r>
            <a:r>
              <a:rPr lang="en-GB" sz="2000" dirty="0">
                <a:hlinkClick r:id="rId10"/>
              </a:rPr>
              <a:t>https://</a:t>
            </a:r>
            <a:r>
              <a:rPr lang="en-GB" sz="2000" dirty="0" smtClean="0">
                <a:hlinkClick r:id="rId10"/>
              </a:rPr>
              <a:t>www.sgscol.ac.uk/study/online/l2-certificate-understanding-children-and-young-peoples-mental-health</a:t>
            </a:r>
            <a:endParaRPr lang="en-GB" sz="2000" dirty="0" smtClean="0"/>
          </a:p>
          <a:p>
            <a:pPr marL="342900" indent="-342900">
              <a:buFont typeface="Arial" panose="020B0604020202020204" pitchFamily="34" charset="0"/>
              <a:buChar char="•"/>
            </a:pPr>
            <a:r>
              <a:rPr lang="en-GB" sz="2000" dirty="0" smtClean="0"/>
              <a:t>Podcast for Mental Health and Well Being </a:t>
            </a:r>
            <a:r>
              <a:rPr lang="en-GB" sz="2000" dirty="0" smtClean="0">
                <a:hlinkClick r:id="rId11"/>
              </a:rPr>
              <a:t>https</a:t>
            </a:r>
            <a:r>
              <a:rPr lang="en-GB" sz="2000" dirty="0">
                <a:hlinkClick r:id="rId11"/>
              </a:rPr>
              <a:t>://www.happinesslab.fm</a:t>
            </a:r>
            <a:r>
              <a:rPr lang="en-GB" sz="2000" dirty="0" smtClean="0">
                <a:hlinkClick r:id="rId11"/>
              </a:rPr>
              <a:t>/</a:t>
            </a:r>
            <a:endParaRPr lang="en-GB" sz="2000" dirty="0" smtClean="0"/>
          </a:p>
          <a:p>
            <a:pPr marL="342900" indent="-342900">
              <a:buFont typeface="Arial" panose="020B0604020202020204" pitchFamily="34" charset="0"/>
              <a:buChar char="•"/>
            </a:pPr>
            <a:r>
              <a:rPr lang="en-GB" sz="2000" dirty="0" smtClean="0"/>
              <a:t>South </a:t>
            </a:r>
            <a:r>
              <a:rPr lang="en-GB" sz="2000" dirty="0" err="1" smtClean="0"/>
              <a:t>Glos</a:t>
            </a:r>
            <a:r>
              <a:rPr lang="en-GB" sz="2000" dirty="0" smtClean="0"/>
              <a:t> site for Mental Health and Well Being </a:t>
            </a:r>
            <a:r>
              <a:rPr lang="en-GB" sz="2000" dirty="0" smtClean="0">
                <a:hlinkClick r:id="rId12"/>
              </a:rPr>
              <a:t>https</a:t>
            </a:r>
            <a:r>
              <a:rPr lang="en-GB" sz="2000" dirty="0">
                <a:hlinkClick r:id="rId12"/>
              </a:rPr>
              <a:t>://</a:t>
            </a:r>
            <a:r>
              <a:rPr lang="en-GB" sz="2000" dirty="0" smtClean="0">
                <a:hlinkClick r:id="rId12"/>
              </a:rPr>
              <a:t>sites.southglos.gov.uk/mind-you/</a:t>
            </a:r>
            <a:endParaRPr lang="en-GB" sz="2000" dirty="0"/>
          </a:p>
          <a:p>
            <a:pPr marL="342900" indent="-342900">
              <a:buFont typeface="Arial" panose="020B0604020202020204" pitchFamily="34" charset="0"/>
              <a:buChar char="•"/>
            </a:pPr>
            <a:r>
              <a:rPr lang="en-GB" b="1" dirty="0" smtClean="0"/>
              <a:t>Rebecca </a:t>
            </a:r>
            <a:r>
              <a:rPr lang="en-GB" b="1" dirty="0" err="1" smtClean="0"/>
              <a:t>Loaring</a:t>
            </a:r>
            <a:r>
              <a:rPr lang="en-GB" dirty="0" smtClean="0"/>
              <a:t>. Specialist </a:t>
            </a:r>
            <a:r>
              <a:rPr lang="en-GB" dirty="0"/>
              <a:t>Health Improvement Practitioner CYP Mental Health and Emotional </a:t>
            </a:r>
            <a:r>
              <a:rPr lang="en-GB" dirty="0" smtClean="0"/>
              <a:t>Wellbeing – sends monthly updates with everything that you need to know.</a:t>
            </a:r>
          </a:p>
          <a:p>
            <a:pPr marL="342900" indent="-342900">
              <a:buFont typeface="Arial" panose="020B0604020202020204" pitchFamily="34" charset="0"/>
              <a:buChar char="•"/>
            </a:pPr>
            <a:r>
              <a:rPr lang="en-GB" dirty="0" smtClean="0"/>
              <a:t>Reading Well book lists - </a:t>
            </a:r>
            <a:r>
              <a:rPr lang="en-GB" dirty="0" smtClean="0">
                <a:hlinkClick r:id="rId13"/>
              </a:rPr>
              <a:t>https</a:t>
            </a:r>
            <a:r>
              <a:rPr lang="en-GB" dirty="0">
                <a:hlinkClick r:id="rId13"/>
              </a:rPr>
              <a:t>://www.southglos.gov.uk/leisure-and-culture/libraries/recommended-booklist/reading-well</a:t>
            </a:r>
            <a:r>
              <a:rPr lang="en-GB" dirty="0" smtClean="0">
                <a:hlinkClick r:id="rId13"/>
              </a:rPr>
              <a:t>/</a:t>
            </a:r>
            <a:endParaRPr lang="en-GB" dirty="0" smtClean="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ln>
                <a:solidFill>
                  <a:schemeClr val="bg2"/>
                </a:solidFill>
              </a:ln>
            </a:endParaRPr>
          </a:p>
        </p:txBody>
      </p:sp>
      <p:pic>
        <p:nvPicPr>
          <p:cNvPr id="11" name="Picture 10"/>
          <p:cNvPicPr>
            <a:picLocks noChangeAspect="1"/>
          </p:cNvPicPr>
          <p:nvPr/>
        </p:nvPicPr>
        <p:blipFill>
          <a:blip r:embed="rId14"/>
          <a:stretch>
            <a:fillRect/>
          </a:stretch>
        </p:blipFill>
        <p:spPr>
          <a:xfrm>
            <a:off x="10065691" y="3884256"/>
            <a:ext cx="1956155" cy="2754392"/>
          </a:xfrm>
          <a:prstGeom prst="rect">
            <a:avLst/>
          </a:prstGeom>
        </p:spPr>
      </p:pic>
      <p:pic>
        <p:nvPicPr>
          <p:cNvPr id="13" name="Picture 12"/>
          <p:cNvPicPr>
            <a:picLocks noChangeAspect="1"/>
          </p:cNvPicPr>
          <p:nvPr/>
        </p:nvPicPr>
        <p:blipFill rotWithShape="1">
          <a:blip r:embed="rId15"/>
          <a:srcRect l="24023" r="23311"/>
          <a:stretch/>
        </p:blipFill>
        <p:spPr>
          <a:xfrm>
            <a:off x="264678" y="4981290"/>
            <a:ext cx="1575881" cy="1683110"/>
          </a:xfrm>
          <a:prstGeom prst="rect">
            <a:avLst/>
          </a:prstGeom>
        </p:spPr>
      </p:pic>
      <p:pic>
        <p:nvPicPr>
          <p:cNvPr id="14" name="Picture 13"/>
          <p:cNvPicPr>
            <a:picLocks noChangeAspect="1"/>
          </p:cNvPicPr>
          <p:nvPr/>
        </p:nvPicPr>
        <p:blipFill>
          <a:blip r:embed="rId16"/>
          <a:stretch>
            <a:fillRect/>
          </a:stretch>
        </p:blipFill>
        <p:spPr>
          <a:xfrm>
            <a:off x="2086465" y="4995501"/>
            <a:ext cx="2281255" cy="1589520"/>
          </a:xfrm>
          <a:prstGeom prst="rect">
            <a:avLst/>
          </a:prstGeom>
        </p:spPr>
      </p:pic>
      <p:pic>
        <p:nvPicPr>
          <p:cNvPr id="12" name="Picture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931463" y="4560536"/>
            <a:ext cx="2986543" cy="2063663"/>
          </a:xfrm>
          <a:prstGeom prst="rect">
            <a:avLst/>
          </a:prstGeom>
        </p:spPr>
      </p:pic>
      <p:pic>
        <p:nvPicPr>
          <p:cNvPr id="15" name="Picture 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307879" y="4911006"/>
            <a:ext cx="2686425" cy="1686160"/>
          </a:xfrm>
          <a:prstGeom prst="rect">
            <a:avLst/>
          </a:prstGeom>
        </p:spPr>
      </p:pic>
    </p:spTree>
    <p:extLst>
      <p:ext uri="{BB962C8B-B14F-4D97-AF65-F5344CB8AC3E}">
        <p14:creationId xmlns:p14="http://schemas.microsoft.com/office/powerpoint/2010/main" val="93439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afterEffect">
                                  <p:stCondLst>
                                    <p:cond delay="0"/>
                                  </p:stCondLst>
                                  <p:childTnLst>
                                    <p:animMotion origin="layout" path="M -4.58333E-6 -3.33333E-6 L 0.29284 -0.16504 " pathEditMode="relative" rAng="0" ptsTypes="AA">
                                      <p:cBhvr>
                                        <p:cTn id="6" dur="2000" fill="hold"/>
                                        <p:tgtEl>
                                          <p:spTgt spid="6"/>
                                        </p:tgtEl>
                                        <p:attrNameLst>
                                          <p:attrName>ppt_x</p:attrName>
                                          <p:attrName>ppt_y</p:attrName>
                                        </p:attrNameLst>
                                      </p:cBhvr>
                                      <p:rCtr x="14635" y="-8264"/>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0.02878 -0.06227 L 0.20313 -0.23125 " pathEditMode="relative" rAng="0" ptsTypes="AA">
                                      <p:cBhvr>
                                        <p:cTn id="9" dur="2000" fill="hold"/>
                                        <p:tgtEl>
                                          <p:spTgt spid="4"/>
                                        </p:tgtEl>
                                        <p:attrNameLst>
                                          <p:attrName>ppt_x</p:attrName>
                                          <p:attrName>ppt_y</p:attrName>
                                        </p:attrNameLst>
                                      </p:cBhvr>
                                      <p:rCtr x="8711" y="-8449"/>
                                    </p:animMotion>
                                  </p:childTnLst>
                                </p:cTn>
                              </p:par>
                              <p:par>
                                <p:cTn id="10" presetID="35" presetClass="path" presetSubtype="0" accel="50000" decel="50000" fill="hold" nodeType="withEffect">
                                  <p:stCondLst>
                                    <p:cond delay="0"/>
                                  </p:stCondLst>
                                  <p:childTnLst>
                                    <p:animMotion origin="layout" path="M 4.58333E-6 -3.7037E-7 L -0.26016 -0.14907 " pathEditMode="relative" rAng="0" ptsTypes="AA">
                                      <p:cBhvr>
                                        <p:cTn id="11" dur="2000" fill="hold"/>
                                        <p:tgtEl>
                                          <p:spTgt spid="5"/>
                                        </p:tgtEl>
                                        <p:attrNameLst>
                                          <p:attrName>ppt_x</p:attrName>
                                          <p:attrName>ppt_y</p:attrName>
                                        </p:attrNameLst>
                                      </p:cBhvr>
                                      <p:rCtr x="-13008" y="-7454"/>
                                    </p:animMotion>
                                  </p:childTnLst>
                                </p:cTn>
                              </p:par>
                              <p:par>
                                <p:cTn id="12" presetID="35" presetClass="path" presetSubtype="0" accel="50000" decel="50000" fill="hold" nodeType="withEffect">
                                  <p:stCondLst>
                                    <p:cond delay="0"/>
                                  </p:stCondLst>
                                  <p:childTnLst>
                                    <p:animMotion origin="layout" path="M 1.66667E-6 -3.7037E-7 L -0.06563 0.19931 " pathEditMode="relative" rAng="0" ptsTypes="AA">
                                      <p:cBhvr>
                                        <p:cTn id="13" dur="2000" fill="hold"/>
                                        <p:tgtEl>
                                          <p:spTgt spid="3"/>
                                        </p:tgtEl>
                                        <p:attrNameLst>
                                          <p:attrName>ppt_x</p:attrName>
                                          <p:attrName>ppt_y</p:attrName>
                                        </p:attrNameLst>
                                      </p:cBhvr>
                                      <p:rCtr x="-3281" y="9954"/>
                                    </p:animMotion>
                                  </p:childTnLst>
                                </p:cTn>
                              </p:par>
                              <p:par>
                                <p:cTn id="14" presetID="49" presetClass="path" presetSubtype="0" accel="50000" decel="50000" fill="hold" nodeType="withEffect">
                                  <p:stCondLst>
                                    <p:cond delay="0"/>
                                  </p:stCondLst>
                                  <p:childTnLst>
                                    <p:animMotion origin="layout" path="M 5E-6 -1.48148E-6 L 0.39467 0.19213 " pathEditMode="relative" rAng="0" ptsTypes="AA">
                                      <p:cBhvr>
                                        <p:cTn id="15" dur="2000" fill="hold"/>
                                        <p:tgtEl>
                                          <p:spTgt spid="7"/>
                                        </p:tgtEl>
                                        <p:attrNameLst>
                                          <p:attrName>ppt_x</p:attrName>
                                          <p:attrName>ppt_y</p:attrName>
                                        </p:attrNameLst>
                                      </p:cBhvr>
                                      <p:rCtr x="19727" y="9606"/>
                                    </p:animMotion>
                                  </p:childTnLst>
                                </p:cTn>
                              </p:par>
                              <p:par>
                                <p:cTn id="16" presetID="15"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8"/>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0"/>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4000"/>
                            </p:stCondLst>
                            <p:childTnLst>
                              <p:par>
                                <p:cTn id="35" presetID="55" presetClass="path" presetSubtype="0" accel="50000" decel="50000" fill="hold" grpId="1" nodeType="afterEffect">
                                  <p:stCondLst>
                                    <p:cond delay="0"/>
                                  </p:stCondLst>
                                  <p:childTnLst>
                                    <p:animMotion origin="layout" path="M -0.23633 -0.00139 C -0.23242 -0.06829 -0.28229 -0.12639 -0.34935 -0.13032 C -0.41328 -0.13542 -0.47331 -0.09028 -0.47734 -0.02546 C -0.48229 0.03472 -0.44037 0.09051 -0.38034 0.09468 C -0.32539 0.09769 -0.27331 0.06065 -0.26927 0.00463 C -0.26537 -0.0463 -0.30039 -0.09444 -0.3513 -0.09838 C -0.39831 -0.10139 -0.44232 -0.07037 -0.44531 -0.02338 C -0.44831 0.01852 -0.42031 0.05972 -0.37839 0.06157 C -0.34037 0.06458 -0.3043 0.04051 -0.3013 0.00255 C -0.29935 -0.03148 -0.32031 -0.06435 -0.35339 -0.06643 C -0.38229 -0.06829 -0.41133 -0.05046 -0.41328 -0.0213 C -0.41537 0.0037 -0.40039 0.02755 -0.3763 0.02963 C -0.35651 0.03171 -0.33529 0.0206 -0.33438 0.0007 C -0.33229 -0.01528 -0.34037 -0.03241 -0.35534 -0.03449 C -0.36732 -0.03449 -0.3793 -0.03032 -0.38138 -0.01944 C -0.38229 -0.0125 -0.38034 -0.00532 -0.37435 -0.00231 C -0.37136 -0.00139 -0.36927 -0.00139 -0.36628 -0.00231 " pathEditMode="relative" rAng="0" ptsTypes="AAAAAAAAAAAAAAAAA">
                                      <p:cBhvr>
                                        <p:cTn id="36" dur="2000" fill="hold"/>
                                        <p:tgtEl>
                                          <p:spTgt spid="8"/>
                                        </p:tgtEl>
                                        <p:attrNameLst>
                                          <p:attrName>ppt_x</p:attrName>
                                          <p:attrName>ppt_y</p:attrName>
                                        </p:attrNameLst>
                                      </p:cBhvr>
                                      <p:rCtr x="-12070" y="-1667"/>
                                    </p:animMotion>
                                  </p:childTnLst>
                                </p:cTn>
                              </p:par>
                              <p:par>
                                <p:cTn id="37" presetID="55" presetClass="path" presetSubtype="0" accel="50000" decel="50000" fill="hold" grpId="1" nodeType="withEffect">
                                  <p:stCondLst>
                                    <p:cond delay="0"/>
                                  </p:stCondLst>
                                  <p:childTnLst>
                                    <p:animMotion origin="layout" path="M -0.23633 -0.00139 C -0.23242 -0.06829 -0.28229 -0.12639 -0.34935 -0.13032 C -0.41328 -0.13542 -0.47331 -0.09028 -0.47734 -0.02546 C -0.48229 0.03472 -0.44036 0.09051 -0.38034 0.09468 C -0.32539 0.09769 -0.27331 0.06065 -0.26927 0.00463 C -0.26536 -0.0463 -0.30039 -0.09444 -0.3513 -0.09838 C -0.39831 -0.10139 -0.44232 -0.07037 -0.44531 -0.02338 C -0.44831 0.01852 -0.42031 0.05972 -0.37838 0.06157 C -0.34036 0.06458 -0.3043 0.04051 -0.3013 0.00255 C -0.29935 -0.03148 -0.32031 -0.06435 -0.35338 -0.06644 C -0.38229 -0.06829 -0.41133 -0.05046 -0.41328 -0.0213 C -0.41536 0.0037 -0.40039 0.02755 -0.3763 0.02963 C -0.35651 0.03171 -0.33529 0.0206 -0.33437 0.00069 C -0.33229 -0.01528 -0.34036 -0.03241 -0.35534 -0.03449 C -0.36732 -0.03449 -0.3793 -0.03032 -0.38138 -0.01944 C -0.38229 -0.0125 -0.38034 -0.00532 -0.37435 -0.00231 C -0.37135 -0.00139 -0.36927 -0.00139 -0.36628 -0.00231 " pathEditMode="relative" rAng="0" ptsTypes="AAAAAAAAAAAAAAAAA">
                                      <p:cBhvr>
                                        <p:cTn id="38" dur="2000" fill="hold"/>
                                        <p:tgtEl>
                                          <p:spTgt spid="10"/>
                                        </p:tgtEl>
                                        <p:attrNameLst>
                                          <p:attrName>ppt_x</p:attrName>
                                          <p:attrName>ppt_y</p:attrName>
                                        </p:attrNameLst>
                                      </p:cBhvr>
                                      <p:rCtr x="-12070" y="-1667"/>
                                    </p:animMotion>
                                  </p:childTnLst>
                                </p:cTn>
                              </p:par>
                              <p:par>
                                <p:cTn id="39" presetID="55" presetClass="path" presetSubtype="0" accel="50000" decel="50000" fill="hold" grpId="1" nodeType="withEffect">
                                  <p:stCondLst>
                                    <p:cond delay="0"/>
                                  </p:stCondLst>
                                  <p:childTnLst>
                                    <p:animMotion origin="layout" path="M -0.23633 -0.00139 C -0.23242 -0.06828 -0.28229 -0.12639 -0.34935 -0.13032 C -0.41328 -0.13541 -0.47331 -0.09027 -0.47734 -0.02546 C -0.48229 0.03473 -0.44036 0.09051 -0.38034 0.09468 C -0.32539 0.09769 -0.27331 0.06065 -0.26927 0.00463 C -0.26536 -0.04629 -0.30039 -0.09444 -0.3513 -0.09838 C -0.39831 -0.10139 -0.44232 -0.07037 -0.44531 -0.02338 C -0.44831 0.01852 -0.42031 0.05973 -0.37839 0.06158 C -0.34036 0.06459 -0.3043 0.04051 -0.3013 0.00255 C -0.29935 -0.03148 -0.32031 -0.06435 -0.35339 -0.06643 C -0.38229 -0.06828 -0.41133 -0.05046 -0.41328 -0.02129 C -0.41536 0.00371 -0.40039 0.02755 -0.3763 0.02963 C -0.35638 0.03172 -0.33529 0.0206 -0.33438 0.0007 C -0.33229 -0.01527 -0.34036 -0.0324 -0.35534 -0.03449 C -0.36732 -0.03449 -0.3793 -0.03032 -0.38138 -0.01944 C -0.38229 -0.0125 -0.38034 -0.00532 -0.37435 -0.00231 C -0.37135 -0.00139 -0.36927 -0.00139 -0.36628 -0.00231 " pathEditMode="relative" rAng="0" ptsTypes="AAAAAAAAAAAAAAAAA">
                                      <p:cBhvr>
                                        <p:cTn id="40" dur="2000" fill="hold"/>
                                        <p:tgtEl>
                                          <p:spTgt spid="9"/>
                                        </p:tgtEl>
                                        <p:attrNameLst>
                                          <p:attrName>ppt_x</p:attrName>
                                          <p:attrName>ppt_y</p:attrName>
                                        </p:attrNameLst>
                                      </p:cBhvr>
                                      <p:rCtr x="-12070" y="-1667"/>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par>
                          <p:cTn id="56" fill="hold">
                            <p:stCondLst>
                              <p:cond delay="500"/>
                            </p:stCondLst>
                            <p:childTnLst>
                              <p:par>
                                <p:cTn id="57" presetID="1" presetClass="entr" presetSubtype="0"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0" grpId="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128" y="392023"/>
            <a:ext cx="10233498" cy="6140099"/>
          </a:xfrm>
          <a:prstGeom prst="rect">
            <a:avLst/>
          </a:prstGeom>
        </p:spPr>
      </p:pic>
    </p:spTree>
    <p:extLst>
      <p:ext uri="{BB962C8B-B14F-4D97-AF65-F5344CB8AC3E}">
        <p14:creationId xmlns:p14="http://schemas.microsoft.com/office/powerpoint/2010/main" val="216084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980" y="1983502"/>
            <a:ext cx="3298264" cy="3269434"/>
          </a:xfrm>
          <a:prstGeom prst="rect">
            <a:avLst/>
          </a:prstGeom>
        </p:spPr>
      </p:pic>
      <p:sp>
        <p:nvSpPr>
          <p:cNvPr id="4" name="TextBox 3"/>
          <p:cNvSpPr txBox="1"/>
          <p:nvPr/>
        </p:nvSpPr>
        <p:spPr>
          <a:xfrm>
            <a:off x="0" y="793532"/>
            <a:ext cx="9451668" cy="6924973"/>
          </a:xfrm>
          <a:prstGeom prst="rect">
            <a:avLst/>
          </a:prstGeom>
          <a:noFill/>
        </p:spPr>
        <p:txBody>
          <a:bodyPr wrap="square" rtlCol="0">
            <a:spAutoFit/>
          </a:bodyPr>
          <a:lstStyle/>
          <a:p>
            <a:pPr marL="285750" indent="-285750">
              <a:buFont typeface="Arial" panose="020B0604020202020204" pitchFamily="34" charset="0"/>
              <a:buChar char="•"/>
            </a:pPr>
            <a:r>
              <a:rPr lang="en-GB" sz="3600" dirty="0" smtClean="0"/>
              <a:t>We started learning about it!</a:t>
            </a:r>
          </a:p>
          <a:p>
            <a:pPr marL="285750" indent="-285750">
              <a:buFont typeface="Arial" panose="020B0604020202020204" pitchFamily="34" charset="0"/>
              <a:buChar char="•"/>
            </a:pPr>
            <a:r>
              <a:rPr lang="en-GB" sz="3200" dirty="0"/>
              <a:t>Mental Health and Wellbeing has become a ‘usual’ word to use in school</a:t>
            </a:r>
            <a:r>
              <a:rPr lang="en-GB" dirty="0"/>
              <a:t>.  To be honest when we started this award scheme I could not imagine that we would refer to it as much as we do and this is largely down to the Deputy Head’s leadership (Paul Rowsell) and his commitment to get behind the </a:t>
            </a:r>
            <a:r>
              <a:rPr lang="en-GB" dirty="0" smtClean="0"/>
              <a:t>project</a:t>
            </a:r>
            <a:r>
              <a:rPr lang="en-GB" dirty="0"/>
              <a:t> </a:t>
            </a:r>
            <a:r>
              <a:rPr lang="en-GB" dirty="0" smtClean="0"/>
              <a:t>for both Children and Staff.</a:t>
            </a:r>
          </a:p>
          <a:p>
            <a:pPr marL="285750" indent="-285750">
              <a:buFont typeface="Arial" panose="020B0604020202020204" pitchFamily="34" charset="0"/>
              <a:buChar char="•"/>
            </a:pPr>
            <a:r>
              <a:rPr lang="en-GB" sz="3600" dirty="0" smtClean="0"/>
              <a:t>Planning the year - </a:t>
            </a:r>
            <a:r>
              <a:rPr lang="en-GB" dirty="0" smtClean="0"/>
              <a:t>with Emma’s assistance and creating achievable goals</a:t>
            </a:r>
          </a:p>
          <a:p>
            <a:pPr marL="285750" indent="-285750">
              <a:buFont typeface="Arial" panose="020B0604020202020204" pitchFamily="34" charset="0"/>
              <a:buChar char="•"/>
            </a:pPr>
            <a:r>
              <a:rPr lang="en-GB" sz="3600" dirty="0" smtClean="0"/>
              <a:t>Staff Well Being Questionnaire - </a:t>
            </a:r>
            <a:r>
              <a:rPr lang="en-GB" sz="2000" dirty="0" smtClean="0"/>
              <a:t>Survey Monkey which has since been refined</a:t>
            </a:r>
          </a:p>
          <a:p>
            <a:pPr marL="285750" indent="-285750">
              <a:buFont typeface="Arial" panose="020B0604020202020204" pitchFamily="34" charset="0"/>
              <a:buChar char="•"/>
            </a:pPr>
            <a:r>
              <a:rPr lang="en-GB" sz="3600" dirty="0" smtClean="0"/>
              <a:t>Reading Well Book Launch - </a:t>
            </a:r>
            <a:r>
              <a:rPr lang="en-GB" sz="1400" dirty="0" smtClean="0"/>
              <a:t>led to having a book shelf in the staff room</a:t>
            </a:r>
            <a:r>
              <a:rPr lang="en-GB" sz="2000" dirty="0" smtClean="0"/>
              <a:t>.</a:t>
            </a:r>
          </a:p>
          <a:p>
            <a:pPr marL="285750" indent="-285750">
              <a:buFont typeface="Arial" panose="020B0604020202020204" pitchFamily="34" charset="0"/>
              <a:buChar char="•"/>
            </a:pPr>
            <a:r>
              <a:rPr lang="en-GB" sz="3600" dirty="0" smtClean="0"/>
              <a:t>Noticeboards in the staff room and for parents have up to date information </a:t>
            </a:r>
            <a:r>
              <a:rPr lang="en-GB" sz="2000" dirty="0" smtClean="0"/>
              <a:t>- bereavement information</a:t>
            </a:r>
          </a:p>
          <a:p>
            <a:pPr marL="285750" indent="-285750">
              <a:buFont typeface="Arial" panose="020B0604020202020204" pitchFamily="34" charset="0"/>
              <a:buChar char="•"/>
            </a:pPr>
            <a:r>
              <a:rPr lang="en-GB" sz="3600" dirty="0" smtClean="0"/>
              <a:t>Youth First Aid Course </a:t>
            </a:r>
            <a:r>
              <a:rPr lang="en-GB" sz="2000" dirty="0" smtClean="0"/>
              <a:t>- covered adult theme</a:t>
            </a:r>
          </a:p>
          <a:p>
            <a:endParaRPr lang="en-GB" sz="3600" dirty="0" smtClean="0"/>
          </a:p>
          <a:p>
            <a:pPr marL="285750" indent="-285750">
              <a:buFont typeface="Arial" panose="020B0604020202020204" pitchFamily="34" charset="0"/>
              <a:buChar char="•"/>
            </a:pPr>
            <a:endParaRPr lang="en-GB"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011399" y="5083701"/>
            <a:ext cx="2017647" cy="1513235"/>
          </a:xfrm>
          <a:prstGeom prst="rect">
            <a:avLst/>
          </a:prstGeom>
          <a:ln w="38100">
            <a:solidFill>
              <a:srgbClr val="0070C0"/>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0397741" y="3248116"/>
            <a:ext cx="1863532" cy="1399077"/>
          </a:xfrm>
          <a:prstGeom prst="rect">
            <a:avLst/>
          </a:prstGeom>
          <a:ln w="38100">
            <a:solidFill>
              <a:srgbClr val="0070C0"/>
            </a:solidFill>
          </a:ln>
        </p:spPr>
      </p:pic>
    </p:spTree>
    <p:extLst>
      <p:ext uri="{BB962C8B-B14F-4D97-AF65-F5344CB8AC3E}">
        <p14:creationId xmlns:p14="http://schemas.microsoft.com/office/powerpoint/2010/main" val="395425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56" presetClass="path" presetSubtype="0" accel="50000" decel="50000" fill="hold" nodeType="afterEffect">
                                  <p:stCondLst>
                                    <p:cond delay="0"/>
                                  </p:stCondLst>
                                  <p:childTnLst>
                                    <p:animMotion origin="layout" path="M 0.09844 -0.08473 L 0.34844 -0.33473 " pathEditMode="relative" rAng="0" ptsTypes="AA">
                                      <p:cBhvr>
                                        <p:cTn id="23" dur="2000" fill="hold"/>
                                        <p:tgtEl>
                                          <p:spTgt spid="3"/>
                                        </p:tgtEl>
                                        <p:attrNameLst>
                                          <p:attrName>ppt_x</p:attrName>
                                          <p:attrName>ppt_y</p:attrName>
                                        </p:attrNameLst>
                                      </p:cBhvr>
                                      <p:rCtr x="12500" y="-12500"/>
                                    </p:animMotion>
                                  </p:childTnLst>
                                </p:cTn>
                              </p:par>
                              <p:par>
                                <p:cTn id="24" presetID="10" presetClass="entr" presetSubtype="0" fill="hold" grpId="0" nodeType="withEffect">
                                  <p:stCondLst>
                                    <p:cond delay="4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6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7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92" y="398834"/>
            <a:ext cx="10058400" cy="62837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539" y="3044728"/>
            <a:ext cx="3619053" cy="3637837"/>
          </a:xfrm>
          <a:prstGeom prst="rect">
            <a:avLst/>
          </a:prstGeom>
        </p:spPr>
      </p:pic>
    </p:spTree>
    <p:extLst>
      <p:ext uri="{BB962C8B-B14F-4D97-AF65-F5344CB8AC3E}">
        <p14:creationId xmlns:p14="http://schemas.microsoft.com/office/powerpoint/2010/main" val="415154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fill="hold" nodeType="after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684" y="2129916"/>
            <a:ext cx="3683978" cy="3703099"/>
          </a:xfrm>
          <a:prstGeom prst="rect">
            <a:avLst/>
          </a:prstGeom>
        </p:spPr>
      </p:pic>
      <p:sp>
        <p:nvSpPr>
          <p:cNvPr id="4" name="TextBox 3"/>
          <p:cNvSpPr txBox="1"/>
          <p:nvPr/>
        </p:nvSpPr>
        <p:spPr>
          <a:xfrm>
            <a:off x="509952" y="335766"/>
            <a:ext cx="8317524" cy="3970318"/>
          </a:xfrm>
          <a:prstGeom prst="rect">
            <a:avLst/>
          </a:prstGeom>
          <a:noFill/>
        </p:spPr>
        <p:txBody>
          <a:bodyPr wrap="square" rtlCol="0">
            <a:spAutoFit/>
          </a:bodyPr>
          <a:lstStyle/>
          <a:p>
            <a:r>
              <a:rPr lang="en-GB" sz="3600" dirty="0" smtClean="0"/>
              <a:t>Staff Meetings for Fun </a:t>
            </a:r>
          </a:p>
          <a:p>
            <a:endParaRPr lang="en-GB" sz="3600" dirty="0" smtClean="0"/>
          </a:p>
          <a:p>
            <a:pPr marL="571500" indent="-571500">
              <a:buFont typeface="Arial" panose="020B0604020202020204" pitchFamily="34" charset="0"/>
              <a:buChar char="•"/>
            </a:pPr>
            <a:r>
              <a:rPr lang="en-GB" sz="3600" dirty="0" smtClean="0"/>
              <a:t>Escape the Playground</a:t>
            </a:r>
          </a:p>
          <a:p>
            <a:pPr marL="571500" indent="-571500">
              <a:buFont typeface="Arial" panose="020B0604020202020204" pitchFamily="34" charset="0"/>
              <a:buChar char="•"/>
            </a:pPr>
            <a:r>
              <a:rPr lang="en-GB" sz="3600" dirty="0" smtClean="0"/>
              <a:t>Christmas decoration making and fire</a:t>
            </a:r>
          </a:p>
          <a:p>
            <a:pPr marL="571500" indent="-571500">
              <a:buFont typeface="Arial" panose="020B0604020202020204" pitchFamily="34" charset="0"/>
              <a:buChar char="•"/>
            </a:pPr>
            <a:r>
              <a:rPr lang="en-GB" sz="3600" dirty="0" smtClean="0"/>
              <a:t>Bingo and Quiz Night</a:t>
            </a:r>
          </a:p>
          <a:p>
            <a:pPr marL="571500" indent="-571500">
              <a:buFont typeface="Arial" panose="020B0604020202020204" pitchFamily="34" charset="0"/>
              <a:buChar char="•"/>
            </a:pPr>
            <a:r>
              <a:rPr lang="en-GB" sz="3600" dirty="0" smtClean="0"/>
              <a:t>Afternoon Tea for leaving staff</a:t>
            </a:r>
          </a:p>
          <a:p>
            <a:pPr marL="571500" indent="-571500">
              <a:buFont typeface="Arial" panose="020B0604020202020204" pitchFamily="34" charset="0"/>
              <a:buChar char="•"/>
            </a:pPr>
            <a:r>
              <a:rPr lang="en-GB" sz="3600" dirty="0" smtClean="0"/>
              <a:t>Made staffroom appealing </a:t>
            </a:r>
            <a:endParaRPr lang="en-GB"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8382" y="3196133"/>
            <a:ext cx="2471676" cy="1854916"/>
          </a:xfrm>
          <a:prstGeom prst="rect">
            <a:avLst/>
          </a:prstGeom>
        </p:spPr>
      </p:pic>
      <p:pic>
        <p:nvPicPr>
          <p:cNvPr id="1030" name="Picture 6" descr="https://image.jimcdn.com/app/cms/image/transf/dimension=1920x400:format=jpg/path/sa9bfbf8c23ec6be3/image/i501250438268f52c/version/1577097349/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895" y="4576302"/>
            <a:ext cx="1643992" cy="21919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age.jimcdn.com/app/cms/image/transf/dimension=1920x400:format=jpg/path/sa9bfbf8c23ec6be3/image/i682bfbdcbd129e37/version/1577097349/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8673" y="4425871"/>
            <a:ext cx="1680548" cy="22407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image.jimcdn.com/app/cms/image/transf/dimension=1920x400:format=jpg/path/sa9bfbf8c23ec6be3/image/iaf018e74aa5c21b5/version/1577097198/im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5302" y="3981465"/>
            <a:ext cx="1772775" cy="2363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jimcdn.com/app/cms/image/transf/dimension=1920x400:format=jpg/path/sa9bfbf8c23ec6be3/image/i7fd53c27265be15e/version/1577097198/ima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1122" y="4576303"/>
            <a:ext cx="1663116" cy="22174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a:blip r:embed="rId8" cstate="print">
            <a:extLst>
              <a:ext uri="{28A0092B-C50C-407E-A947-70E740481C1C}">
                <a14:useLocalDpi xmlns:a14="http://schemas.microsoft.com/office/drawing/2010/main" val="0"/>
              </a:ext>
            </a:extLst>
          </a:blip>
          <a:stretch>
            <a:fillRect/>
          </a:stretch>
        </p:blipFill>
        <p:spPr>
          <a:xfrm>
            <a:off x="1848254" y="4786009"/>
            <a:ext cx="2530211" cy="1880592"/>
          </a:xfrm>
          <a:prstGeom prst="rect">
            <a:avLst/>
          </a:prstGeom>
        </p:spPr>
      </p:pic>
    </p:spTree>
    <p:extLst>
      <p:ext uri="{BB962C8B-B14F-4D97-AF65-F5344CB8AC3E}">
        <p14:creationId xmlns:p14="http://schemas.microsoft.com/office/powerpoint/2010/main" val="130488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6" presetClass="path" presetSubtype="0" accel="50000" decel="50000" fill="hold" nodeType="afterEffect">
                                  <p:stCondLst>
                                    <p:cond delay="0"/>
                                  </p:stCondLst>
                                  <p:childTnLst>
                                    <p:animMotion origin="layout" path="M 1.04167E-6 4.44444E-6 L 0.37018 -0.28959 " pathEditMode="relative" rAng="0" ptsTypes="AA">
                                      <p:cBhvr>
                                        <p:cTn id="12" dur="2000" fill="hold"/>
                                        <p:tgtEl>
                                          <p:spTgt spid="3"/>
                                        </p:tgtEl>
                                        <p:attrNameLst>
                                          <p:attrName>ppt_x</p:attrName>
                                          <p:attrName>ppt_y</p:attrName>
                                        </p:attrNameLst>
                                      </p:cBhvr>
                                      <p:rCtr x="18503" y="-14491"/>
                                    </p:animMotion>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500"/>
                                        <p:tgtEl>
                                          <p:spTgt spid="1030"/>
                                        </p:tgtEl>
                                      </p:cBhvr>
                                    </p:animEffect>
                                  </p:childTnLst>
                                </p:cTn>
                              </p:par>
                            </p:childTnLst>
                          </p:cTn>
                        </p:par>
                        <p:par>
                          <p:cTn id="20" fill="hold">
                            <p:stCondLst>
                              <p:cond delay="45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fade">
                                      <p:cBhvr>
                                        <p:cTn id="35" dur="500"/>
                                        <p:tgtEl>
                                          <p:spTgt spid="1028"/>
                                        </p:tgtEl>
                                      </p:cBhvr>
                                    </p:animEffect>
                                  </p:childTnLst>
                                </p:cTn>
                              </p:par>
                            </p:childTnLst>
                          </p:cTn>
                        </p:par>
                        <p:par>
                          <p:cTn id="36" fill="hold">
                            <p:stCondLst>
                              <p:cond delay="65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729" y="398834"/>
            <a:ext cx="10058400" cy="628373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614" y="243191"/>
            <a:ext cx="3712963" cy="3569917"/>
          </a:xfrm>
          <a:prstGeom prst="rect">
            <a:avLst/>
          </a:prstGeom>
        </p:spPr>
      </p:pic>
    </p:spTree>
    <p:extLst>
      <p:ext uri="{BB962C8B-B14F-4D97-AF65-F5344CB8AC3E}">
        <p14:creationId xmlns:p14="http://schemas.microsoft.com/office/powerpoint/2010/main" val="16158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2620" y="1696893"/>
            <a:ext cx="3550486" cy="3413700"/>
          </a:xfrm>
          <a:prstGeom prst="rect">
            <a:avLst/>
          </a:prstGeom>
        </p:spPr>
      </p:pic>
      <p:sp>
        <p:nvSpPr>
          <p:cNvPr id="3" name="TextBox 2"/>
          <p:cNvSpPr txBox="1"/>
          <p:nvPr/>
        </p:nvSpPr>
        <p:spPr>
          <a:xfrm>
            <a:off x="469097" y="303219"/>
            <a:ext cx="8110699" cy="6063198"/>
          </a:xfrm>
          <a:prstGeom prst="rect">
            <a:avLst/>
          </a:prstGeom>
          <a:noFill/>
        </p:spPr>
        <p:txBody>
          <a:bodyPr wrap="square" rtlCol="0">
            <a:spAutoFit/>
          </a:bodyPr>
          <a:lstStyle/>
          <a:p>
            <a:pPr marL="571500" indent="-571500">
              <a:buFont typeface="Arial" panose="020B0604020202020204" pitchFamily="34" charset="0"/>
              <a:buChar char="•"/>
            </a:pPr>
            <a:r>
              <a:rPr lang="en-GB" sz="4400" dirty="0" smtClean="0"/>
              <a:t>Cup of Kindness</a:t>
            </a:r>
          </a:p>
          <a:p>
            <a:pPr marL="571500" indent="-571500">
              <a:buFont typeface="Arial" panose="020B0604020202020204" pitchFamily="34" charset="0"/>
              <a:buChar char="•"/>
            </a:pPr>
            <a:r>
              <a:rPr lang="en-GB" sz="4400" dirty="0" smtClean="0"/>
              <a:t>Christmas ½ day</a:t>
            </a:r>
          </a:p>
          <a:p>
            <a:pPr marL="571500" indent="-571500">
              <a:buFont typeface="Arial" panose="020B0604020202020204" pitchFamily="34" charset="0"/>
              <a:buChar char="•"/>
            </a:pPr>
            <a:r>
              <a:rPr lang="en-GB" sz="4400" dirty="0" smtClean="0"/>
              <a:t>Community Wellbeing posters</a:t>
            </a:r>
          </a:p>
          <a:p>
            <a:pPr marL="571500" indent="-571500">
              <a:buFont typeface="Arial" panose="020B0604020202020204" pitchFamily="34" charset="0"/>
              <a:buChar char="•"/>
            </a:pPr>
            <a:r>
              <a:rPr lang="en-GB" sz="4400" dirty="0" smtClean="0"/>
              <a:t>Regular charity events</a:t>
            </a:r>
          </a:p>
          <a:p>
            <a:pPr marL="571500" indent="-571500">
              <a:buFont typeface="Arial" panose="020B0604020202020204" pitchFamily="34" charset="0"/>
              <a:buChar char="•"/>
            </a:pPr>
            <a:r>
              <a:rPr lang="en-GB" sz="4400" dirty="0" smtClean="0"/>
              <a:t>Plants in a Pot</a:t>
            </a:r>
          </a:p>
          <a:p>
            <a:pPr marL="571500" indent="-571500">
              <a:buFont typeface="Arial" panose="020B0604020202020204" pitchFamily="34" charset="0"/>
              <a:buChar char="•"/>
            </a:pPr>
            <a:r>
              <a:rPr lang="en-GB" sz="4400" dirty="0" smtClean="0"/>
              <a:t>Santa in the Park</a:t>
            </a:r>
          </a:p>
          <a:p>
            <a:pPr marL="571500" indent="-571500">
              <a:buFont typeface="Arial" panose="020B0604020202020204" pitchFamily="34" charset="0"/>
              <a:buChar char="•"/>
            </a:pPr>
            <a:endParaRPr lang="en-GB" sz="4400" dirty="0" smtClean="0"/>
          </a:p>
          <a:p>
            <a:endParaRPr lang="en-GB" sz="4400" dirty="0" smtClean="0"/>
          </a:p>
          <a:p>
            <a:endParaRPr lang="en-GB" sz="3600" dirty="0" smtClean="0"/>
          </a:p>
        </p:txBody>
      </p:sp>
      <p:pic>
        <p:nvPicPr>
          <p:cNvPr id="2050" name="Picture 2" descr="Image result for cup of kindnes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467" b="4217"/>
          <a:stretch/>
        </p:blipFill>
        <p:spPr bwMode="auto">
          <a:xfrm>
            <a:off x="10007137" y="2932685"/>
            <a:ext cx="1459492" cy="20525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7589" t="22979" b="10355"/>
          <a:stretch/>
        </p:blipFill>
        <p:spPr>
          <a:xfrm>
            <a:off x="6367006" y="4907135"/>
            <a:ext cx="2438232" cy="1683598"/>
          </a:xfrm>
          <a:prstGeom prst="rect">
            <a:avLst/>
          </a:prstGeom>
        </p:spPr>
      </p:pic>
      <p:pic>
        <p:nvPicPr>
          <p:cNvPr id="2052" name="Picture 4" descr="Image result for succulant in a  tin pot"/>
          <p:cNvPicPr>
            <a:picLocks noChangeAspect="1" noChangeArrowheads="1"/>
          </p:cNvPicPr>
          <p:nvPr/>
        </p:nvPicPr>
        <p:blipFill rotWithShape="1">
          <a:blip r:embed="rId5">
            <a:extLst>
              <a:ext uri="{28A0092B-C50C-407E-A947-70E740481C1C}">
                <a14:useLocalDpi xmlns:a14="http://schemas.microsoft.com/office/drawing/2010/main" val="0"/>
              </a:ext>
            </a:extLst>
          </a:blip>
          <a:srcRect r="44191"/>
          <a:stretch/>
        </p:blipFill>
        <p:spPr bwMode="auto">
          <a:xfrm>
            <a:off x="7617286" y="3073270"/>
            <a:ext cx="1563460" cy="21098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945" y="4426119"/>
            <a:ext cx="2967654" cy="2225741"/>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14640" r="21466"/>
          <a:stretch/>
        </p:blipFill>
        <p:spPr>
          <a:xfrm>
            <a:off x="4357991" y="4596971"/>
            <a:ext cx="1899030" cy="2157958"/>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7791" y="4748467"/>
            <a:ext cx="1427545" cy="1903393"/>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89781" y="4246774"/>
            <a:ext cx="3379063" cy="2225379"/>
          </a:xfrm>
          <a:prstGeom prst="rect">
            <a:avLst/>
          </a:prstGeom>
        </p:spPr>
      </p:pic>
    </p:spTree>
    <p:extLst>
      <p:ext uri="{BB962C8B-B14F-4D97-AF65-F5344CB8AC3E}">
        <p14:creationId xmlns:p14="http://schemas.microsoft.com/office/powerpoint/2010/main" val="334086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6" presetClass="path" presetSubtype="0" accel="50000" decel="50000" fill="hold" nodeType="afterEffect">
                                  <p:stCondLst>
                                    <p:cond delay="0"/>
                                  </p:stCondLst>
                                  <p:childTnLst>
                                    <p:animMotion origin="layout" path="M -3.125E-6 3.7037E-6 L 0.33477 -0.19977 " pathEditMode="relative" rAng="0" ptsTypes="AA">
                                      <p:cBhvr>
                                        <p:cTn id="11" dur="2000" fill="hold"/>
                                        <p:tgtEl>
                                          <p:spTgt spid="2"/>
                                        </p:tgtEl>
                                        <p:attrNameLst>
                                          <p:attrName>ppt_x</p:attrName>
                                          <p:attrName>ppt_y</p:attrName>
                                        </p:attrNameLst>
                                      </p:cBhvr>
                                      <p:rCtr x="16732" y="-10000"/>
                                    </p:animMotion>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500"/>
                                        <p:tgtEl>
                                          <p:spTgt spid="2052"/>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par>
                          <p:cTn id="28" fill="hold">
                            <p:stCondLst>
                              <p:cond delay="4500"/>
                            </p:stCondLst>
                            <p:childTnLst>
                              <p:par>
                                <p:cTn id="29" presetID="1"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par>
                          <p:cTn id="33" fill="hold">
                            <p:stCondLst>
                              <p:cond delay="4500"/>
                            </p:stCondLst>
                            <p:childTnLst>
                              <p:par>
                                <p:cTn id="34" presetID="1"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par>
                          <p:cTn id="36" fill="hold">
                            <p:stCondLst>
                              <p:cond delay="4500"/>
                            </p:stCondLst>
                            <p:childTnLst>
                              <p:par>
                                <p:cTn id="37" presetID="1"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par>
                          <p:cTn id="39" fill="hold">
                            <p:stCondLst>
                              <p:cond delay="4500"/>
                            </p:stCondLst>
                            <p:childTnLst>
                              <p:par>
                                <p:cTn id="40" presetID="1"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366" y="359923"/>
            <a:ext cx="10058400" cy="628373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0363" y="3137979"/>
            <a:ext cx="3530406" cy="3505675"/>
          </a:xfrm>
          <a:prstGeom prst="rect">
            <a:avLst/>
          </a:prstGeom>
        </p:spPr>
      </p:pic>
    </p:spTree>
    <p:extLst>
      <p:ext uri="{BB962C8B-B14F-4D97-AF65-F5344CB8AC3E}">
        <p14:creationId xmlns:p14="http://schemas.microsoft.com/office/powerpoint/2010/main" val="63518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xit" presetSubtype="0" fill="hold" nodeType="afterEffect">
                                  <p:stCondLst>
                                    <p:cond delay="0"/>
                                  </p:stCondLst>
                                  <p:childTnLst>
                                    <p:animScale>
                                      <p:cBhvr>
                                        <p:cTn id="6" dur="1000" accel="50000">
                                          <p:stCondLst>
                                            <p:cond delay="0"/>
                                          </p:stCondLst>
                                        </p:cTn>
                                        <p:tgtEl>
                                          <p:spTgt spid="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3"/>
                                        </p:tgtEl>
                                        <p:attrNameLst>
                                          <p:attrName>ppt_x</p:attrName>
                                          <p:attrName>ppt_y</p:attrName>
                                        </p:attrNameLst>
                                      </p:cBhvr>
                                    </p:animMotion>
                                    <p:animEffect transition="out" filter="fade">
                                      <p:cBhvr>
                                        <p:cTn id="8" dur="1000"/>
                                        <p:tgtEl>
                                          <p:spTgt spid="3"/>
                                        </p:tgtEl>
                                      </p:cBhvr>
                                    </p:animEffect>
                                    <p:set>
                                      <p:cBhvr>
                                        <p:cTn id="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3279" y="2269687"/>
            <a:ext cx="2937018" cy="2916444"/>
          </a:xfrm>
          <a:prstGeom prst="rect">
            <a:avLst/>
          </a:prstGeom>
        </p:spPr>
      </p:pic>
      <p:sp>
        <p:nvSpPr>
          <p:cNvPr id="3" name="TextBox 2"/>
          <p:cNvSpPr txBox="1"/>
          <p:nvPr/>
        </p:nvSpPr>
        <p:spPr>
          <a:xfrm>
            <a:off x="437745" y="433582"/>
            <a:ext cx="9280187" cy="2862322"/>
          </a:xfrm>
          <a:prstGeom prst="rect">
            <a:avLst/>
          </a:prstGeom>
          <a:noFill/>
        </p:spPr>
        <p:txBody>
          <a:bodyPr wrap="square" rtlCol="0">
            <a:spAutoFit/>
          </a:bodyPr>
          <a:lstStyle/>
          <a:p>
            <a:r>
              <a:rPr lang="en-GB" sz="3600" dirty="0" smtClean="0"/>
              <a:t>Mindfulness</a:t>
            </a:r>
          </a:p>
          <a:p>
            <a:pPr marL="571500" indent="-571500">
              <a:buFont typeface="Arial" panose="020B0604020202020204" pitchFamily="34" charset="0"/>
              <a:buChar char="•"/>
            </a:pPr>
            <a:r>
              <a:rPr lang="en-GB" sz="3600" dirty="0" smtClean="0"/>
              <a:t>Rules for emailing/</a:t>
            </a:r>
            <a:r>
              <a:rPr lang="en-GB" sz="3600" dirty="0" err="1" smtClean="0"/>
              <a:t>whats</a:t>
            </a:r>
            <a:r>
              <a:rPr lang="en-GB" sz="3600" dirty="0" smtClean="0"/>
              <a:t> apps out of hours.</a:t>
            </a:r>
          </a:p>
          <a:p>
            <a:pPr marL="571500" indent="-571500">
              <a:buFont typeface="Arial" panose="020B0604020202020204" pitchFamily="34" charset="0"/>
              <a:buChar char="•"/>
            </a:pPr>
            <a:r>
              <a:rPr lang="en-GB" sz="3600" dirty="0" smtClean="0"/>
              <a:t>Staff Yoga (postponed)</a:t>
            </a:r>
          </a:p>
          <a:p>
            <a:pPr marL="571500" indent="-571500">
              <a:buFont typeface="Arial" panose="020B0604020202020204" pitchFamily="34" charset="0"/>
              <a:buChar char="•"/>
            </a:pPr>
            <a:r>
              <a:rPr lang="en-GB" sz="3600" dirty="0" smtClean="0"/>
              <a:t>Jigsaw with the children</a:t>
            </a:r>
          </a:p>
          <a:p>
            <a:pPr marL="571500" indent="-571500">
              <a:buFont typeface="Arial" panose="020B0604020202020204" pitchFamily="34" charset="0"/>
              <a:buChar char="•"/>
            </a:pPr>
            <a:r>
              <a:rPr lang="en-GB" sz="3600" dirty="0" smtClean="0"/>
              <a:t>Notes with plants and wellbeing mug</a:t>
            </a:r>
            <a:endParaRPr lang="en-GB" sz="3600" dirty="0"/>
          </a:p>
        </p:txBody>
      </p:sp>
      <p:pic>
        <p:nvPicPr>
          <p:cNvPr id="3074" name="Picture 2" descr="Image result for mindful br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5226" y="3756876"/>
            <a:ext cx="5175113" cy="291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15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6" presetClass="path" presetSubtype="0" accel="50000" decel="50000" fill="hold" nodeType="afterEffect">
                                  <p:stCondLst>
                                    <p:cond delay="0"/>
                                  </p:stCondLst>
                                  <p:childTnLst>
                                    <p:animMotion origin="layout" path="M -2.08333E-7 1.48148E-6 L 0.37344 -0.29815 " pathEditMode="relative" rAng="0" ptsTypes="AA">
                                      <p:cBhvr>
                                        <p:cTn id="12" dur="2000" fill="hold"/>
                                        <p:tgtEl>
                                          <p:spTgt spid="2"/>
                                        </p:tgtEl>
                                        <p:attrNameLst>
                                          <p:attrName>ppt_x</p:attrName>
                                          <p:attrName>ppt_y</p:attrName>
                                        </p:attrNameLst>
                                      </p:cBhvr>
                                      <p:rCtr x="18672" y="-14907"/>
                                    </p:animMotion>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3500"/>
                            </p:stCondLst>
                            <p:childTnLst>
                              <p:par>
                                <p:cTn id="18" presetID="10" presetClass="entr" presetSubtype="0" fill="hold" nodeType="after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6757" y="456785"/>
            <a:ext cx="10058400" cy="62837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757" y="3002254"/>
            <a:ext cx="3707448" cy="3855746"/>
          </a:xfrm>
          <a:prstGeom prst="rect">
            <a:avLst/>
          </a:prstGeom>
        </p:spPr>
      </p:pic>
    </p:spTree>
    <p:extLst>
      <p:ext uri="{BB962C8B-B14F-4D97-AF65-F5344CB8AC3E}">
        <p14:creationId xmlns:p14="http://schemas.microsoft.com/office/powerpoint/2010/main" val="139790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xit" presetSubtype="0" fill="hold" nodeType="clickEffect">
                                  <p:stCondLst>
                                    <p:cond delay="0"/>
                                  </p:stCondLst>
                                  <p:childTnLst>
                                    <p:animEffect transition="out" filter="fade">
                                      <p:cBhvr>
                                        <p:cTn id="6" dur="1000" accel="50000">
                                          <p:stCondLst>
                                            <p:cond delay="0"/>
                                          </p:stCondLst>
                                        </p:cTn>
                                        <p:tgtEl>
                                          <p:spTgt spid="7"/>
                                        </p:tgtEl>
                                      </p:cBhvr>
                                    </p:animEffect>
                                    <p:anim calcmode="lin" valueType="num">
                                      <p:cBhvr>
                                        <p:cTn id="7" dur="500" accel="50000">
                                          <p:stCondLst>
                                            <p:cond delay="0"/>
                                          </p:stCondLst>
                                        </p:cTn>
                                        <p:tgtEl>
                                          <p:spTgt spid="7"/>
                                        </p:tgtEl>
                                        <p:attrNameLst>
                                          <p:attrName>ppt_y</p:attrName>
                                        </p:attrNameLst>
                                      </p:cBhvr>
                                      <p:tavLst>
                                        <p:tav tm="0">
                                          <p:val>
                                            <p:strVal val="ppt_y"/>
                                          </p:val>
                                        </p:tav>
                                        <p:tav tm="100000">
                                          <p:val>
                                            <p:strVal val="ppt_y+.1"/>
                                          </p:val>
                                        </p:tav>
                                      </p:tavLst>
                                    </p:anim>
                                    <p:anim calcmode="lin" valueType="num">
                                      <p:cBhvr>
                                        <p:cTn id="8" dur="500" decel="50000">
                                          <p:stCondLst>
                                            <p:cond delay="500"/>
                                          </p:stCondLst>
                                        </p:cTn>
                                        <p:tgtEl>
                                          <p:spTgt spid="7"/>
                                        </p:tgtEl>
                                        <p:attrNameLst>
                                          <p:attrName>ppt_y</p:attrName>
                                        </p:attrNameLst>
                                      </p:cBhvr>
                                      <p:tavLst>
                                        <p:tav tm="0">
                                          <p:val>
                                            <p:strVal val="ppt_y"/>
                                          </p:val>
                                        </p:tav>
                                        <p:tav tm="100000">
                                          <p:val>
                                            <p:strVal val="ppt_y-.1"/>
                                          </p:val>
                                        </p:tav>
                                      </p:tavLst>
                                    </p:anim>
                                    <p:anim calcmode="lin" valueType="num">
                                      <p:cBhvr>
                                        <p:cTn id="9" dur="500" accel="50000">
                                          <p:stCondLst>
                                            <p:cond delay="500"/>
                                          </p:stCondLst>
                                        </p:cTn>
                                        <p:tgtEl>
                                          <p:spTgt spid="7"/>
                                        </p:tgtEl>
                                        <p:attrNameLst>
                                          <p:attrName>ppt_x</p:attrName>
                                        </p:attrNameLst>
                                      </p:cBhvr>
                                      <p:tavLst>
                                        <p:tav tm="0">
                                          <p:val>
                                            <p:strVal val="ppt_x"/>
                                          </p:val>
                                        </p:tav>
                                        <p:tav tm="100000">
                                          <p:val>
                                            <p:strVal val="ppt_x+.4"/>
                                          </p:val>
                                        </p:tav>
                                      </p:tavLst>
                                    </p:anim>
                                    <p:anim calcmode="lin" valueType="num">
                                      <p:cBhvr>
                                        <p:cTn id="10" dur="1000"/>
                                        <p:tgtEl>
                                          <p:spTgt spid="7"/>
                                        </p:tgtEl>
                                        <p:attrNameLst>
                                          <p:attrName>ppt_h</p:attrName>
                                        </p:attrNameLst>
                                      </p:cBhvr>
                                      <p:tavLst>
                                        <p:tav tm="0">
                                          <p:val>
                                            <p:strVal val="ppt_h"/>
                                          </p:val>
                                        </p:tav>
                                        <p:tav tm="100000">
                                          <p:val>
                                            <p:strVal val="ppt_h"/>
                                          </p:val>
                                        </p:tav>
                                      </p:tavLst>
                                    </p:anim>
                                    <p:anim calcmode="lin" valueType="num">
                                      <p:cBhvr>
                                        <p:cTn id="11" dur="500" accel="50000">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 dur="500" decel="50000">
                                          <p:stCondLst>
                                            <p:cond delay="500"/>
                                          </p:stCondLst>
                                        </p:cTn>
                                        <p:tgtEl>
                                          <p:spTgt spid="7"/>
                                        </p:tgtEl>
                                        <p:attrNameLst>
                                          <p:attrName>ppt_w</p:attrName>
                                        </p:attrNameLst>
                                      </p:cBhvr>
                                      <p:tavLst>
                                        <p:tav tm="0">
                                          <p:val>
                                            <p:strVal val="ppt_w"/>
                                          </p:val>
                                        </p:tav>
                                        <p:tav tm="100000">
                                          <p:val>
                                            <p:strVal val="ppt_w/.05"/>
                                          </p:val>
                                        </p:tav>
                                      </p:tavLst>
                                    </p:anim>
                                    <p:anim calcmode="lin" valueType="num">
                                      <p:cBhvr>
                                        <p:cTn id="13" dur="500" accel="50000">
                                          <p:stCondLst>
                                            <p:cond delay="500"/>
                                          </p:stCondLst>
                                        </p:cTn>
                                        <p:tgtEl>
                                          <p:spTgt spid="7"/>
                                        </p:tgtEl>
                                        <p:attrNameLst>
                                          <p:attrName>style.rotation</p:attrName>
                                        </p:attrNameLst>
                                      </p:cBhvr>
                                      <p:tavLst>
                                        <p:tav tm="0">
                                          <p:val>
                                            <p:fltVal val="0"/>
                                          </p:val>
                                        </p:tav>
                                        <p:tav tm="100000">
                                          <p:val>
                                            <p:fltVal val="-90"/>
                                          </p:val>
                                        </p:tav>
                                      </p:tavLst>
                                    </p:anim>
                                    <p:set>
                                      <p:cBhvr>
                                        <p:cTn id="14"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1688</TotalTime>
  <Words>335</Words>
  <Application>Microsoft Office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Corbel</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Integra Schools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Kirstin Whitney</dc:creator>
  <cp:lastModifiedBy>Kirstin Whitney</cp:lastModifiedBy>
  <cp:revision>39</cp:revision>
  <dcterms:created xsi:type="dcterms:W3CDTF">2021-02-09T14:16:37Z</dcterms:created>
  <dcterms:modified xsi:type="dcterms:W3CDTF">2021-02-23T12:04:10Z</dcterms:modified>
</cp:coreProperties>
</file>